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0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9ACA3-899B-4EB2-A24B-7C5FA0FE3744}" type="datetimeFigureOut">
              <a:rPr lang="de-DE" smtClean="0"/>
              <a:t>15.03.2021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944A9-B774-4D65-A469-651B175D6F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6322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9ACA3-899B-4EB2-A24B-7C5FA0FE3744}" type="datetimeFigureOut">
              <a:rPr lang="de-DE" smtClean="0"/>
              <a:t>15.03.2021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944A9-B774-4D65-A469-651B175D6F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8909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9ACA3-899B-4EB2-A24B-7C5FA0FE3744}" type="datetimeFigureOut">
              <a:rPr lang="de-DE" smtClean="0"/>
              <a:t>15.03.2021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944A9-B774-4D65-A469-651B175D6F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25845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9ACA3-899B-4EB2-A24B-7C5FA0FE3744}" type="datetimeFigureOut">
              <a:rPr lang="de-DE" smtClean="0"/>
              <a:t>15.03.2021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944A9-B774-4D65-A469-651B175D6F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1428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9ACA3-899B-4EB2-A24B-7C5FA0FE3744}" type="datetimeFigureOut">
              <a:rPr lang="de-DE" smtClean="0"/>
              <a:t>15.03.2021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944A9-B774-4D65-A469-651B175D6F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4860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9ACA3-899B-4EB2-A24B-7C5FA0FE3744}" type="datetimeFigureOut">
              <a:rPr lang="de-DE" smtClean="0"/>
              <a:t>15.03.2021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944A9-B774-4D65-A469-651B175D6F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7641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9ACA3-899B-4EB2-A24B-7C5FA0FE3744}" type="datetimeFigureOut">
              <a:rPr lang="de-DE" smtClean="0"/>
              <a:t>15.03.2021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944A9-B774-4D65-A469-651B175D6F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95229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9ACA3-899B-4EB2-A24B-7C5FA0FE3744}" type="datetimeFigureOut">
              <a:rPr lang="de-DE" smtClean="0"/>
              <a:t>15.03.2021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944A9-B774-4D65-A469-651B175D6F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4106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9ACA3-899B-4EB2-A24B-7C5FA0FE3744}" type="datetimeFigureOut">
              <a:rPr lang="de-DE" smtClean="0"/>
              <a:t>15.03.2021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944A9-B774-4D65-A469-651B175D6F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5633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9ACA3-899B-4EB2-A24B-7C5FA0FE3744}" type="datetimeFigureOut">
              <a:rPr lang="de-DE" smtClean="0"/>
              <a:t>15.03.2021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944A9-B774-4D65-A469-651B175D6F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84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9ACA3-899B-4EB2-A24B-7C5FA0FE3744}" type="datetimeFigureOut">
              <a:rPr lang="de-DE" smtClean="0"/>
              <a:t>15.03.2021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944A9-B774-4D65-A469-651B175D6F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1543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9ACA3-899B-4EB2-A24B-7C5FA0FE3744}" type="datetimeFigureOut">
              <a:rPr lang="de-DE" smtClean="0"/>
              <a:t>15.03.2021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944A9-B774-4D65-A469-651B175D6F5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4221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dgho.de/aktuelles/promotionsstipendien/sieglinde-welker-dgho-promotionsstipendium" TargetMode="External"/><Relationship Id="rId3" Type="http://schemas.openxmlformats.org/officeDocument/2006/relationships/image" Target="../media/image1.jpeg"/><Relationship Id="rId7" Type="http://schemas.openxmlformats.org/officeDocument/2006/relationships/image" Target="../media/image3.jpeg"/><Relationship Id="rId2" Type="http://schemas.openxmlformats.org/officeDocument/2006/relationships/hyperlink" Target="https://www.dgho.de/aktuelles/promotionsstipendien/jose-carreras-dgho-promotionsstipendiu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dgho.de/aktuelles/promotionsstipendien/gwt-gmiho-dgho-promotionsstipendium" TargetMode="External"/><Relationship Id="rId5" Type="http://schemas.openxmlformats.org/officeDocument/2006/relationships/image" Target="../media/image2.jpeg"/><Relationship Id="rId4" Type="http://schemas.openxmlformats.org/officeDocument/2006/relationships/hyperlink" Target="https://www.dgho.de/aktuelles/promotionsstipendien/dr-werner-jackstaedt-dgho-promotionsstipendium" TargetMode="External"/><Relationship Id="rId9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gho.de/informationen/promotionsstipendien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el 1"/>
          <p:cNvSpPr>
            <a:spLocks noGrp="1"/>
          </p:cNvSpPr>
          <p:nvPr>
            <p:ph type="title"/>
          </p:nvPr>
        </p:nvSpPr>
        <p:spPr>
          <a:xfrm>
            <a:off x="1768161" y="0"/>
            <a:ext cx="5943853" cy="1143000"/>
          </a:xfrm>
        </p:spPr>
        <p:txBody>
          <a:bodyPr>
            <a:normAutofit/>
          </a:bodyPr>
          <a:lstStyle/>
          <a:p>
            <a:r>
              <a:rPr lang="de-DE" sz="3200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Promotionsstipendien der DGHO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898AC08A-49D5-40B8-87C5-3079451194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8906" y="1049552"/>
            <a:ext cx="5721291" cy="547842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</a:rPr>
              <a:t>José Carreras-DGHO-Promotionsstipendium</a:t>
            </a:r>
            <a:b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</a:rPr>
            </a:b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</a:rPr>
              <a:t>Zur Förderung wissenschaftlicher Arbeiten in der Erforschung der Leukämie und verwandter Blutkrankheiten bei Erwachsenen.</a:t>
            </a:r>
            <a:b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</a:rPr>
            </a:br>
            <a:endParaRPr kumimoji="0" lang="de-DE" altLang="de-DE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00519D"/>
                </a:solidFill>
                <a:effectLst/>
                <a:latin typeface="+mn-lt"/>
              </a:rPr>
              <a:t>     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00519D"/>
                </a:solidFill>
                <a:effectLst/>
                <a:latin typeface="+mn-lt"/>
              </a:rPr>
              <a:t>  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</a:rPr>
            </a:br>
            <a:r>
              <a:rPr kumimoji="0" lang="de-DE" altLang="de-DE" sz="14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</a:rPr>
              <a:t>Dr. Werner </a:t>
            </a:r>
            <a:r>
              <a:rPr kumimoji="0" lang="de-DE" altLang="de-DE" sz="1400" b="1" i="0" u="none" strike="noStrike" cap="none" normalizeH="0" baseline="0" dirty="0" err="1">
                <a:ln>
                  <a:noFill/>
                </a:ln>
                <a:solidFill>
                  <a:srgbClr val="333333"/>
                </a:solidFill>
                <a:effectLst/>
                <a:latin typeface="+mn-lt"/>
              </a:rPr>
              <a:t>Jackstädt</a:t>
            </a:r>
            <a:r>
              <a:rPr kumimoji="0" lang="de-DE" altLang="de-DE" sz="14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</a:rPr>
              <a:t>-DGHO-Promotionsstipendium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</a:rPr>
              <a:t>Zur Förderung wissenschaftlicher Arbeiten auf dem Gebiet der Geriatrischen Hämatologie und Onkologie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400" b="0" i="0" u="none" strike="noStrike" cap="none" normalizeH="0" baseline="0" dirty="0">
              <a:ln>
                <a:noFill/>
              </a:ln>
              <a:solidFill>
                <a:srgbClr val="333333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400" b="0" i="0" u="none" strike="noStrike" cap="none" normalizeH="0" baseline="0" dirty="0">
              <a:ln>
                <a:noFill/>
              </a:ln>
              <a:solidFill>
                <a:srgbClr val="333333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</a:rPr>
            </a:br>
            <a:r>
              <a:rPr kumimoji="0" lang="de-DE" altLang="de-DE" sz="14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</a:rPr>
              <a:t>GWT-GMIHO-DGHO-Promotionsstipendium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</a:rPr>
              <a:t>Zur Förderung von wissenschaftlichen Arbeiten auf dem Gebiet von Klinischen Studien im Bereich der Onkologie</a:t>
            </a:r>
            <a:b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</a:rPr>
            </a:br>
            <a:b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</a:rPr>
            </a:br>
            <a:endParaRPr kumimoji="0" lang="de-DE" altLang="de-DE" sz="1400" b="0" i="0" u="none" strike="noStrike" cap="none" normalizeH="0" baseline="0" dirty="0">
              <a:ln>
                <a:noFill/>
              </a:ln>
              <a:solidFill>
                <a:srgbClr val="333333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400" b="0" i="0" u="none" strike="noStrike" cap="none" normalizeH="0" baseline="0" dirty="0">
              <a:ln>
                <a:noFill/>
              </a:ln>
              <a:solidFill>
                <a:srgbClr val="333333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altLang="de-DE" sz="1400" b="0" i="0" u="none" strike="noStrike" cap="none" normalizeH="0" baseline="0" dirty="0">
              <a:ln>
                <a:noFill/>
              </a:ln>
              <a:solidFill>
                <a:srgbClr val="333333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1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</a:rPr>
              <a:t>Sieglinde Welker-DGHO-Promotionsstipendium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400" b="0" i="0" u="none" strike="noStrike" cap="none" normalizeH="0" baseline="0" dirty="0">
                <a:ln>
                  <a:noFill/>
                </a:ln>
                <a:solidFill>
                  <a:srgbClr val="333333"/>
                </a:solidFill>
                <a:effectLst/>
                <a:latin typeface="+mn-lt"/>
              </a:rPr>
              <a:t>Zur Förderung wissenschaftlicher Arbeiten im Bereich von grundlagen- und versorgungsorientierten Forschungsvorhaben auf dem Gebiet seltener hämatologischer Erkrankungen</a:t>
            </a:r>
            <a:endParaRPr kumimoji="0" lang="de-DE" altLang="de-DE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pic>
        <p:nvPicPr>
          <p:cNvPr id="1026" name="Picture 2">
            <a:hlinkClick r:id="rId2"/>
            <a:extLst>
              <a:ext uri="{FF2B5EF4-FFF2-40B4-BE49-F238E27FC236}">
                <a16:creationId xmlns:a16="http://schemas.microsoft.com/office/drawing/2014/main" id="{29BEAAB6-0367-4AFC-8A47-8B929E053D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761" y="857589"/>
            <a:ext cx="1219200" cy="1104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>
            <a:hlinkClick r:id="rId4"/>
            <a:extLst>
              <a:ext uri="{FF2B5EF4-FFF2-40B4-BE49-F238E27FC236}">
                <a16:creationId xmlns:a16="http://schemas.microsoft.com/office/drawing/2014/main" id="{75090DBB-429E-44C1-85E5-4AD01F380D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761" y="2365588"/>
            <a:ext cx="1219200" cy="1104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hlinkClick r:id="rId6"/>
            <a:extLst>
              <a:ext uri="{FF2B5EF4-FFF2-40B4-BE49-F238E27FC236}">
                <a16:creationId xmlns:a16="http://schemas.microsoft.com/office/drawing/2014/main" id="{C8509677-4E96-4E3D-94BB-E01037F3AC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761" y="3873587"/>
            <a:ext cx="1219200" cy="1104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hlinkClick r:id="rId8"/>
            <a:extLst>
              <a:ext uri="{FF2B5EF4-FFF2-40B4-BE49-F238E27FC236}">
                <a16:creationId xmlns:a16="http://schemas.microsoft.com/office/drawing/2014/main" id="{C92E242E-A1E8-4A31-9A79-4C82344980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761" y="5381586"/>
            <a:ext cx="1219200" cy="1104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2637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25599" y="1672020"/>
            <a:ext cx="8424936" cy="331942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e-DE" dirty="0">
                <a:solidFill>
                  <a:schemeClr val="tx2">
                    <a:lumMod val="75000"/>
                  </a:schemeClr>
                </a:solidFill>
                <a:hlinkClick r:id="rId2"/>
              </a:rPr>
              <a:t>Ausschreibungen &amp; Satzungen</a:t>
            </a:r>
            <a:endParaRPr lang="de-DE" dirty="0">
              <a:solidFill>
                <a:schemeClr val="tx2">
                  <a:lumMod val="75000"/>
                </a:schemeClr>
              </a:solidFill>
            </a:endParaRPr>
          </a:p>
          <a:p>
            <a:pPr lvl="1"/>
            <a:r>
              <a:rPr lang="de-DE" sz="2400" dirty="0">
                <a:solidFill>
                  <a:schemeClr val="tx2">
                    <a:lumMod val="75000"/>
                  </a:schemeClr>
                </a:solidFill>
              </a:rPr>
              <a:t>Einjährige Förderung (10.000 Euro)</a:t>
            </a:r>
          </a:p>
          <a:p>
            <a:pPr lvl="1"/>
            <a:r>
              <a:rPr lang="de-DE" sz="2400" dirty="0">
                <a:solidFill>
                  <a:schemeClr val="tx2">
                    <a:lumMod val="75000"/>
                  </a:schemeClr>
                </a:solidFill>
              </a:rPr>
              <a:t>800 Euro pro Monat</a:t>
            </a:r>
          </a:p>
          <a:p>
            <a:pPr lvl="1"/>
            <a:r>
              <a:rPr lang="de-DE" sz="2400" dirty="0">
                <a:solidFill>
                  <a:schemeClr val="tx2">
                    <a:lumMod val="75000"/>
                  </a:schemeClr>
                </a:solidFill>
              </a:rPr>
              <a:t>400 Euro für Sachmittel &amp; Teilnahme/Reisekosten Kongresse</a:t>
            </a:r>
          </a:p>
          <a:p>
            <a:pPr marL="457200" lvl="1" indent="0">
              <a:buNone/>
            </a:pPr>
            <a:endParaRPr lang="de-DE" sz="2400" dirty="0">
              <a:solidFill>
                <a:schemeClr val="tx2">
                  <a:lumMod val="75000"/>
                </a:schemeClr>
              </a:solidFill>
            </a:endParaRPr>
          </a:p>
          <a:p>
            <a:pPr marL="457200" lvl="1" indent="0">
              <a:buNone/>
            </a:pPr>
            <a:endParaRPr lang="de-DE" dirty="0">
              <a:solidFill>
                <a:schemeClr val="tx2">
                  <a:lumMod val="75000"/>
                </a:schemeClr>
              </a:solidFill>
            </a:endParaRPr>
          </a:p>
          <a:p>
            <a:pPr marL="457200" lvl="1" indent="0">
              <a:buNone/>
            </a:pPr>
            <a:r>
              <a:rPr lang="de-DE" sz="2800" dirty="0">
                <a:solidFill>
                  <a:srgbClr val="FF0000"/>
                </a:solidFill>
              </a:rPr>
              <a:t>Bewerbungsfrist: 30. Juni 2021</a:t>
            </a:r>
          </a:p>
          <a:p>
            <a:pPr marL="914400" lvl="2" indent="0">
              <a:buNone/>
            </a:pPr>
            <a:endParaRPr lang="de-DE" sz="20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0" name="Titel 1">
            <a:extLst>
              <a:ext uri="{FF2B5EF4-FFF2-40B4-BE49-F238E27FC236}">
                <a16:creationId xmlns:a16="http://schemas.microsoft.com/office/drawing/2014/main" id="{ABC885D1-76ED-4DB8-8750-E117346AA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5776" y="210653"/>
            <a:ext cx="4032448" cy="1143000"/>
          </a:xfrm>
        </p:spPr>
        <p:txBody>
          <a:bodyPr>
            <a:normAutofit/>
          </a:bodyPr>
          <a:lstStyle/>
          <a:p>
            <a:r>
              <a:rPr lang="de-DE" sz="3200" dirty="0">
                <a:solidFill>
                  <a:schemeClr val="tx2">
                    <a:lumMod val="75000"/>
                  </a:schemeClr>
                </a:solidFill>
                <a:latin typeface="+mn-lt"/>
              </a:rPr>
              <a:t>Promotionsstipendien</a:t>
            </a:r>
          </a:p>
        </p:txBody>
      </p:sp>
    </p:spTree>
    <p:extLst>
      <p:ext uri="{BB962C8B-B14F-4D97-AF65-F5344CB8AC3E}">
        <p14:creationId xmlns:p14="http://schemas.microsoft.com/office/powerpoint/2010/main" val="28480531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110</Words>
  <Application>Microsoft Office PowerPoint</Application>
  <PresentationFormat>Bildschirmpräsentation (4:3)</PresentationFormat>
  <Paragraphs>23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Promotionsstipendien der DGHO</vt:lpstr>
      <vt:lpstr>Promotionsstipendien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Promotionsstipendien</dc:title>
  <dc:creator>Michael Oldenburg</dc:creator>
  <cp:lastModifiedBy>Judith Müller</cp:lastModifiedBy>
  <cp:revision>16</cp:revision>
  <dcterms:created xsi:type="dcterms:W3CDTF">2018-01-17T11:20:51Z</dcterms:created>
  <dcterms:modified xsi:type="dcterms:W3CDTF">2021-03-15T12:58:08Z</dcterms:modified>
</cp:coreProperties>
</file>